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21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22D52-31BF-4F77-93CE-2B39B93905BD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49B4-D82F-46F7-8B23-1CDFA387E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443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22D52-31BF-4F77-93CE-2B39B93905BD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49B4-D82F-46F7-8B23-1CDFA387E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255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22D52-31BF-4F77-93CE-2B39B93905BD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49B4-D82F-46F7-8B23-1CDFA387E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47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22D52-31BF-4F77-93CE-2B39B93905BD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49B4-D82F-46F7-8B23-1CDFA387E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991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22D52-31BF-4F77-93CE-2B39B93905BD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49B4-D82F-46F7-8B23-1CDFA387E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519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22D52-31BF-4F77-93CE-2B39B93905BD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49B4-D82F-46F7-8B23-1CDFA387E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475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22D52-31BF-4F77-93CE-2B39B93905BD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49B4-D82F-46F7-8B23-1CDFA387E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658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22D52-31BF-4F77-93CE-2B39B93905BD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49B4-D82F-46F7-8B23-1CDFA387E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58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22D52-31BF-4F77-93CE-2B39B93905BD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49B4-D82F-46F7-8B23-1CDFA387E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70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22D52-31BF-4F77-93CE-2B39B93905BD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49B4-D82F-46F7-8B23-1CDFA387E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320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22D52-31BF-4F77-93CE-2B39B93905BD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49B4-D82F-46F7-8B23-1CDFA387E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824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22D52-31BF-4F77-93CE-2B39B93905BD}" type="datetimeFigureOut">
              <a:rPr lang="en-US" smtClean="0"/>
              <a:t>7/24/2022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749B4-D82F-46F7-8B23-1CDFA387E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780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71F5E7C-B05A-4D80-AEA7-61DD7C4430A9}"/>
              </a:ext>
            </a:extLst>
          </p:cNvPr>
          <p:cNvSpPr txBox="1"/>
          <p:nvPr/>
        </p:nvSpPr>
        <p:spPr>
          <a:xfrm>
            <a:off x="0" y="95558"/>
            <a:ext cx="6883400" cy="89562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i="0" dirty="0">
                <a:solidFill>
                  <a:srgbClr val="1C8845"/>
                </a:solidFill>
                <a:effectLst/>
                <a:latin typeface="Lato" panose="020B0604020202020204" pitchFamily="34" charset="0"/>
              </a:rPr>
              <a:t>Welcome to First Grade!!</a:t>
            </a:r>
          </a:p>
          <a:p>
            <a:pPr algn="ctr"/>
            <a:endParaRPr lang="en-US" b="0" i="0" dirty="0">
              <a:solidFill>
                <a:srgbClr val="005077"/>
              </a:solidFill>
              <a:effectLst/>
              <a:latin typeface="Lato" panose="020B0604020202020204" pitchFamily="34" charset="0"/>
            </a:endParaRPr>
          </a:p>
          <a:p>
            <a:pPr algn="l"/>
            <a:r>
              <a:rPr lang="en-US" sz="1800" b="1" i="0" dirty="0">
                <a:solidFill>
                  <a:srgbClr val="1C8845"/>
                </a:solidFill>
                <a:effectLst/>
                <a:latin typeface="Lato" panose="020B0604020202020204" pitchFamily="34" charset="0"/>
              </a:rPr>
              <a:t>We are so excited to begin our school year together! First grade is a lot of fun with many new things to learn. Below is a list of supplies that we would like for you to have in the classroom.</a:t>
            </a:r>
            <a:endParaRPr lang="en-US" b="0" i="0" dirty="0">
              <a:solidFill>
                <a:srgbClr val="005077"/>
              </a:solidFill>
              <a:effectLst/>
              <a:latin typeface="Lato" panose="020B0604020202020204" pitchFamily="34" charset="0"/>
            </a:endParaRPr>
          </a:p>
          <a:p>
            <a:pPr algn="l"/>
            <a:r>
              <a:rPr lang="en-US" sz="1800" b="1" i="0" dirty="0">
                <a:solidFill>
                  <a:srgbClr val="1C8845"/>
                </a:solidFill>
                <a:effectLst/>
                <a:latin typeface="Lato" panose="020B0604020202020204" pitchFamily="34" charset="0"/>
              </a:rPr>
              <a:t> </a:t>
            </a:r>
            <a:endParaRPr lang="en-US" b="0" i="0" dirty="0">
              <a:solidFill>
                <a:srgbClr val="005077"/>
              </a:solidFill>
              <a:effectLst/>
              <a:latin typeface="Lato" panose="020B0604020202020204" pitchFamily="34" charset="0"/>
            </a:endParaRPr>
          </a:p>
          <a:p>
            <a:pPr algn="l"/>
            <a:r>
              <a:rPr lang="en-US" sz="1800" b="1" i="0" dirty="0">
                <a:solidFill>
                  <a:srgbClr val="1C8845"/>
                </a:solidFill>
                <a:effectLst/>
                <a:latin typeface="Lato" panose="020B0604020202020204" pitchFamily="34" charset="0"/>
              </a:rPr>
              <a:t>Student Items:</a:t>
            </a:r>
            <a:endParaRPr lang="en-US" b="0" i="0" dirty="0">
              <a:solidFill>
                <a:srgbClr val="005077"/>
              </a:solidFill>
              <a:effectLst/>
              <a:latin typeface="Lato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5077"/>
                </a:solidFill>
                <a:effectLst/>
                <a:latin typeface="Lato" panose="020B0604020202020204" pitchFamily="34" charset="0"/>
              </a:rPr>
              <a:t>Backpack (</a:t>
            </a:r>
            <a:r>
              <a:rPr lang="en-US" b="0" i="0" u="sng" dirty="0">
                <a:solidFill>
                  <a:srgbClr val="005077"/>
                </a:solidFill>
                <a:effectLst/>
                <a:latin typeface="Lato" panose="020B0604020202020204" pitchFamily="34" charset="0"/>
              </a:rPr>
              <a:t>No rolling backpacks</a:t>
            </a:r>
            <a:r>
              <a:rPr lang="en-US" b="0" i="0" dirty="0">
                <a:solidFill>
                  <a:srgbClr val="005077"/>
                </a:solidFill>
                <a:effectLst/>
                <a:latin typeface="Lato" panose="020B0604020202020204" pitchFamily="34" charset="0"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5077"/>
                </a:solidFill>
                <a:effectLst/>
                <a:latin typeface="Lato" panose="020B0604020202020204" pitchFamily="34" charset="0"/>
              </a:rPr>
              <a:t>8x5 inch pencil box (please </a:t>
            </a:r>
            <a:r>
              <a:rPr lang="en-US" b="1" i="0" dirty="0">
                <a:solidFill>
                  <a:srgbClr val="005077"/>
                </a:solidFill>
                <a:effectLst/>
                <a:latin typeface="Lato" panose="020B0604020202020204" pitchFamily="34" charset="0"/>
              </a:rPr>
              <a:t>no larger</a:t>
            </a:r>
            <a:r>
              <a:rPr lang="en-US" b="0" i="0" dirty="0">
                <a:solidFill>
                  <a:srgbClr val="005077"/>
                </a:solidFill>
                <a:effectLst/>
                <a:latin typeface="Lato" panose="020B0604020202020204" pitchFamily="34" charset="0"/>
              </a:rPr>
              <a:t> and </a:t>
            </a:r>
            <a:r>
              <a:rPr lang="en-US" b="1" i="0" dirty="0">
                <a:solidFill>
                  <a:srgbClr val="005077"/>
                </a:solidFill>
                <a:effectLst/>
                <a:latin typeface="Lato" panose="020B0604020202020204" pitchFamily="34" charset="0"/>
              </a:rPr>
              <a:t>no zipper pouches</a:t>
            </a:r>
            <a:r>
              <a:rPr lang="en-US" b="0" i="0" dirty="0">
                <a:solidFill>
                  <a:srgbClr val="005077"/>
                </a:solidFill>
                <a:effectLst/>
                <a:latin typeface="Lato" panose="020B0604020202020204" pitchFamily="34" charset="0"/>
              </a:rPr>
              <a:t>.</a:t>
            </a:r>
            <a:r>
              <a:rPr lang="en-US" b="0" i="0" u="sng" dirty="0">
                <a:solidFill>
                  <a:srgbClr val="005077"/>
                </a:solidFill>
                <a:effectLst/>
                <a:latin typeface="Lato" panose="020B0604020202020204" pitchFamily="34" charset="0"/>
              </a:rPr>
              <a:t>)</a:t>
            </a:r>
            <a:endParaRPr lang="en-US" b="0" i="0" dirty="0">
              <a:solidFill>
                <a:srgbClr val="005077"/>
              </a:solidFill>
              <a:effectLst/>
              <a:latin typeface="Lato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00000"/>
                </a:solidFill>
                <a:effectLst/>
                <a:latin typeface="Lato" panose="020B0604020202020204" pitchFamily="34" charset="0"/>
              </a:rPr>
              <a:t>24</a:t>
            </a:r>
            <a:r>
              <a:rPr lang="en-US" b="0" i="0" dirty="0">
                <a:solidFill>
                  <a:srgbClr val="000000"/>
                </a:solidFill>
                <a:effectLst/>
                <a:latin typeface="Lato" panose="020B0604020202020204" pitchFamily="34" charset="0"/>
              </a:rPr>
              <a:t> count crayons</a:t>
            </a:r>
            <a:endParaRPr lang="en-US" b="0" i="0" dirty="0">
              <a:solidFill>
                <a:srgbClr val="005077"/>
              </a:solidFill>
              <a:effectLst/>
              <a:latin typeface="Lato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Lato" panose="020B0604020202020204" pitchFamily="34" charset="0"/>
              </a:rPr>
              <a:t>2 thin dry erase markers (</a:t>
            </a:r>
            <a:r>
              <a:rPr lang="en-US" b="1" i="0" dirty="0">
                <a:solidFill>
                  <a:srgbClr val="000000"/>
                </a:solidFill>
                <a:effectLst/>
                <a:latin typeface="Lato" panose="020B0604020202020204" pitchFamily="34" charset="0"/>
              </a:rPr>
              <a:t>black </a:t>
            </a:r>
            <a:r>
              <a:rPr lang="en-US" b="0" i="0" dirty="0">
                <a:solidFill>
                  <a:srgbClr val="000000"/>
                </a:solidFill>
                <a:effectLst/>
                <a:latin typeface="Lato" panose="020B0604020202020204" pitchFamily="34" charset="0"/>
              </a:rPr>
              <a:t>or </a:t>
            </a:r>
            <a:r>
              <a:rPr lang="en-US" b="1" i="0" dirty="0">
                <a:solidFill>
                  <a:srgbClr val="000000"/>
                </a:solidFill>
                <a:effectLst/>
                <a:latin typeface="Lato" panose="020B0604020202020204" pitchFamily="34" charset="0"/>
              </a:rPr>
              <a:t>blue</a:t>
            </a:r>
            <a:r>
              <a:rPr lang="en-US" b="0" i="0" dirty="0">
                <a:solidFill>
                  <a:srgbClr val="000000"/>
                </a:solidFill>
                <a:effectLst/>
                <a:latin typeface="Lato" panose="020B0604020202020204" pitchFamily="34" charset="0"/>
              </a:rPr>
              <a:t>)</a:t>
            </a:r>
            <a:endParaRPr lang="en-US" b="0" i="0" dirty="0">
              <a:solidFill>
                <a:srgbClr val="005077"/>
              </a:solidFill>
              <a:effectLst/>
              <a:latin typeface="Lato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Lato" panose="020B0604020202020204" pitchFamily="34" charset="0"/>
              </a:rPr>
              <a:t>2 </a:t>
            </a:r>
            <a:r>
              <a:rPr lang="en-US" b="1" i="0" dirty="0">
                <a:solidFill>
                  <a:srgbClr val="000000"/>
                </a:solidFill>
                <a:effectLst/>
                <a:latin typeface="Lato" panose="020B0604020202020204" pitchFamily="34" charset="0"/>
              </a:rPr>
              <a:t>Elmer’s</a:t>
            </a:r>
            <a:r>
              <a:rPr lang="en-US" b="0" i="0" dirty="0">
                <a:solidFill>
                  <a:srgbClr val="000000"/>
                </a:solidFill>
                <a:effectLst/>
                <a:latin typeface="Lato" panose="020B0604020202020204" pitchFamily="34" charset="0"/>
              </a:rPr>
              <a:t> glue sticks</a:t>
            </a:r>
            <a:endParaRPr lang="en-US" b="0" i="0" dirty="0">
              <a:solidFill>
                <a:srgbClr val="005077"/>
              </a:solidFill>
              <a:effectLst/>
              <a:latin typeface="Lato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Lato" panose="020B0604020202020204" pitchFamily="34" charset="0"/>
              </a:rPr>
              <a:t>3 sharpened pencils</a:t>
            </a:r>
            <a:endParaRPr lang="en-US" b="0" i="0" dirty="0">
              <a:solidFill>
                <a:srgbClr val="005077"/>
              </a:solidFill>
              <a:effectLst/>
              <a:latin typeface="Lato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Lato" panose="020B0604020202020204" pitchFamily="34" charset="0"/>
              </a:rPr>
              <a:t>kid scissors</a:t>
            </a:r>
            <a:endParaRPr lang="en-US" b="0" i="0" dirty="0">
              <a:solidFill>
                <a:srgbClr val="005077"/>
              </a:solidFill>
              <a:effectLst/>
              <a:latin typeface="Lato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Lato" panose="020B0604020202020204" pitchFamily="34" charset="0"/>
              </a:rPr>
              <a:t>Water bottle (spill-proof lid)</a:t>
            </a:r>
            <a:endParaRPr lang="en-US" b="0" i="0" dirty="0">
              <a:solidFill>
                <a:srgbClr val="005077"/>
              </a:solidFill>
              <a:effectLst/>
              <a:latin typeface="Lato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Lato" panose="020B0604020202020204" pitchFamily="34" charset="0"/>
              </a:rPr>
              <a:t>1 </a:t>
            </a:r>
            <a:r>
              <a:rPr lang="en-US" b="1" i="0" dirty="0">
                <a:solidFill>
                  <a:srgbClr val="000000"/>
                </a:solidFill>
                <a:effectLst/>
                <a:latin typeface="Lato" panose="020B0604020202020204" pitchFamily="34" charset="0"/>
              </a:rPr>
              <a:t>Composition</a:t>
            </a:r>
            <a:r>
              <a:rPr lang="en-US" b="0" i="0" dirty="0">
                <a:solidFill>
                  <a:srgbClr val="000000"/>
                </a:solidFill>
                <a:effectLst/>
                <a:latin typeface="Lato" panose="020B0604020202020204" pitchFamily="34" charset="0"/>
              </a:rPr>
              <a:t> book (no spiral notebooks)</a:t>
            </a:r>
            <a:endParaRPr lang="en-US" b="0" i="0" dirty="0">
              <a:solidFill>
                <a:srgbClr val="005077"/>
              </a:solidFill>
              <a:effectLst/>
              <a:latin typeface="Lato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Lato" panose="020B0604020202020204" pitchFamily="34" charset="0"/>
              </a:rPr>
              <a:t>Headphones in a </a:t>
            </a:r>
            <a:r>
              <a:rPr lang="en-US" b="1" i="0" u="sng" dirty="0">
                <a:solidFill>
                  <a:srgbClr val="000000"/>
                </a:solidFill>
                <a:effectLst/>
                <a:latin typeface="Lato" panose="020B0604020202020204" pitchFamily="34" charset="0"/>
              </a:rPr>
              <a:t>labeled Ziploc bag</a:t>
            </a:r>
            <a:endParaRPr lang="en-US" b="0" i="0" dirty="0">
              <a:solidFill>
                <a:srgbClr val="005077"/>
              </a:solidFill>
              <a:effectLst/>
              <a:latin typeface="Lato" panose="020B0604020202020204" pitchFamily="34" charset="0"/>
            </a:endParaRPr>
          </a:p>
          <a:p>
            <a:pPr algn="l"/>
            <a:r>
              <a:rPr lang="en-US" b="0" i="0" dirty="0">
                <a:solidFill>
                  <a:srgbClr val="005077"/>
                </a:solidFill>
                <a:effectLst/>
                <a:latin typeface="Lato" panose="020B0604020202020204" pitchFamily="34" charset="0"/>
              </a:rPr>
              <a:t> </a:t>
            </a:r>
          </a:p>
          <a:p>
            <a:pPr algn="l"/>
            <a:r>
              <a:rPr lang="en-US" sz="1800" b="1" i="0" dirty="0">
                <a:solidFill>
                  <a:srgbClr val="1C8845"/>
                </a:solidFill>
                <a:effectLst/>
                <a:latin typeface="Lato" panose="020B0604020202020204" pitchFamily="34" charset="0"/>
              </a:rPr>
              <a:t>Donations of the following items are always welcome and appreciated!</a:t>
            </a:r>
            <a:r>
              <a:rPr lang="en-US" b="1" i="0" dirty="0">
                <a:solidFill>
                  <a:srgbClr val="005077"/>
                </a:solidFill>
                <a:effectLst/>
                <a:latin typeface="Lato" panose="020B0604020202020204" pitchFamily="34" charset="0"/>
              </a:rPr>
              <a:t> </a:t>
            </a:r>
            <a:endParaRPr lang="en-US" b="0" i="0" dirty="0">
              <a:solidFill>
                <a:srgbClr val="005077"/>
              </a:solidFill>
              <a:effectLst/>
              <a:latin typeface="Lato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Lato" panose="020B0604020202020204" pitchFamily="34" charset="0"/>
              </a:rPr>
              <a:t>Boxes of tissue</a:t>
            </a:r>
            <a:endParaRPr lang="en-US" b="0" i="0" dirty="0">
              <a:solidFill>
                <a:srgbClr val="005077"/>
              </a:solidFill>
              <a:effectLst/>
              <a:latin typeface="Lato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Lato" panose="020B0604020202020204" pitchFamily="34" charset="0"/>
              </a:rPr>
              <a:t>Hand sanitizer</a:t>
            </a:r>
            <a:endParaRPr lang="en-US" b="0" i="0" dirty="0">
              <a:solidFill>
                <a:srgbClr val="005077"/>
              </a:solidFill>
              <a:effectLst/>
              <a:latin typeface="Lato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Lato" panose="020B0604020202020204" pitchFamily="34" charset="0"/>
              </a:rPr>
              <a:t>White &amp; colored copy paper</a:t>
            </a:r>
            <a:endParaRPr lang="en-US" b="0" i="0" dirty="0">
              <a:solidFill>
                <a:srgbClr val="005077"/>
              </a:solidFill>
              <a:effectLst/>
              <a:latin typeface="Lato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00000"/>
                </a:solidFill>
                <a:effectLst/>
                <a:latin typeface="Lato" panose="020B0604020202020204" pitchFamily="34" charset="0"/>
              </a:rPr>
              <a:t>Elmer’s </a:t>
            </a:r>
            <a:r>
              <a:rPr lang="en-US" b="0" i="0" dirty="0">
                <a:solidFill>
                  <a:srgbClr val="000000"/>
                </a:solidFill>
                <a:effectLst/>
                <a:latin typeface="Lato" panose="020B0604020202020204" pitchFamily="34" charset="0"/>
              </a:rPr>
              <a:t>Glue sticks</a:t>
            </a:r>
            <a:endParaRPr lang="en-US" b="0" i="0" dirty="0">
              <a:solidFill>
                <a:srgbClr val="005077"/>
              </a:solidFill>
              <a:effectLst/>
              <a:latin typeface="Lato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Lato" panose="020B0604020202020204" pitchFamily="34" charset="0"/>
              </a:rPr>
              <a:t>Thin dry erase markers (</a:t>
            </a:r>
            <a:r>
              <a:rPr lang="en-US" b="1" i="0" dirty="0">
                <a:solidFill>
                  <a:srgbClr val="000000"/>
                </a:solidFill>
                <a:effectLst/>
                <a:latin typeface="Lato" panose="020B0604020202020204" pitchFamily="34" charset="0"/>
              </a:rPr>
              <a:t>black or blue</a:t>
            </a:r>
            <a:r>
              <a:rPr lang="en-US" b="0" i="0" dirty="0">
                <a:solidFill>
                  <a:srgbClr val="000000"/>
                </a:solidFill>
                <a:effectLst/>
                <a:latin typeface="Lato" panose="020B0604020202020204" pitchFamily="34" charset="0"/>
              </a:rPr>
              <a:t>)</a:t>
            </a:r>
            <a:endParaRPr lang="en-US" b="0" i="0" dirty="0">
              <a:solidFill>
                <a:srgbClr val="005077"/>
              </a:solidFill>
              <a:effectLst/>
              <a:latin typeface="Lato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Lato" panose="020B0604020202020204" pitchFamily="34" charset="0"/>
              </a:rPr>
              <a:t>Cleaning wipes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Lato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005077"/>
              </a:solidFill>
              <a:effectLst/>
              <a:latin typeface="Lato" panose="020B0604020202020204" pitchFamily="34" charset="0"/>
            </a:endParaRPr>
          </a:p>
          <a:p>
            <a:pPr algn="l"/>
            <a:r>
              <a:rPr lang="en-US" sz="2400" b="1" i="0" dirty="0">
                <a:solidFill>
                  <a:srgbClr val="191970"/>
                </a:solidFill>
                <a:effectLst/>
                <a:latin typeface="Lato" panose="020B0604020202020204" pitchFamily="34" charset="0"/>
              </a:rPr>
              <a:t>We can’t wait to see you!!</a:t>
            </a:r>
            <a:endParaRPr lang="en-US" b="0" i="0" dirty="0">
              <a:solidFill>
                <a:srgbClr val="005077"/>
              </a:solidFill>
              <a:effectLst/>
              <a:latin typeface="Lato" panose="020B0604020202020204" pitchFamily="34" charset="0"/>
            </a:endParaRPr>
          </a:p>
          <a:p>
            <a:pPr algn="l"/>
            <a:r>
              <a:rPr lang="en-US" sz="2400" b="1" i="0" dirty="0">
                <a:solidFill>
                  <a:srgbClr val="191970"/>
                </a:solidFill>
                <a:effectLst/>
                <a:latin typeface="Lato" panose="020B0604020202020204" pitchFamily="34" charset="0"/>
              </a:rPr>
              <a:t>   The First Grade Team</a:t>
            </a:r>
            <a:endParaRPr lang="en-US" b="0" i="0" dirty="0">
              <a:solidFill>
                <a:srgbClr val="005077"/>
              </a:solidFill>
              <a:effectLst/>
              <a:latin typeface="Lato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765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163</Words>
  <Application>Microsoft Office PowerPoint</Application>
  <PresentationFormat>Letter Paper (8.5x11 in)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Lato</vt:lpstr>
      <vt:lpstr>Office Theme</vt:lpstr>
      <vt:lpstr>PowerPoint Presentation</vt:lpstr>
    </vt:vector>
  </TitlesOfParts>
  <Company>Chino Valley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Whippo, Karen</dc:creator>
  <cp:lastModifiedBy>Whippo, Karen</cp:lastModifiedBy>
  <cp:revision>1</cp:revision>
  <dcterms:created xsi:type="dcterms:W3CDTF">2022-07-24T16:44:13Z</dcterms:created>
  <dcterms:modified xsi:type="dcterms:W3CDTF">2022-07-24T16:47:03Z</dcterms:modified>
</cp:coreProperties>
</file>