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D52-31BF-4F77-93CE-2B39B93905BD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9B4-D82F-46F7-8B23-1CDFA387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4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D52-31BF-4F77-93CE-2B39B93905BD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9B4-D82F-46F7-8B23-1CDFA387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5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D52-31BF-4F77-93CE-2B39B93905BD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9B4-D82F-46F7-8B23-1CDFA387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7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D52-31BF-4F77-93CE-2B39B93905BD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9B4-D82F-46F7-8B23-1CDFA387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9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D52-31BF-4F77-93CE-2B39B93905BD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9B4-D82F-46F7-8B23-1CDFA387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1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D52-31BF-4F77-93CE-2B39B93905BD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9B4-D82F-46F7-8B23-1CDFA387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7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D52-31BF-4F77-93CE-2B39B93905BD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9B4-D82F-46F7-8B23-1CDFA387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5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D52-31BF-4F77-93CE-2B39B93905BD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9B4-D82F-46F7-8B23-1CDFA387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D52-31BF-4F77-93CE-2B39B93905BD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9B4-D82F-46F7-8B23-1CDFA387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D52-31BF-4F77-93CE-2B39B93905BD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9B4-D82F-46F7-8B23-1CDFA387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2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D52-31BF-4F77-93CE-2B39B93905BD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749B4-D82F-46F7-8B23-1CDFA387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2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22D52-31BF-4F77-93CE-2B39B93905BD}" type="datetimeFigureOut">
              <a:rPr lang="en-US" smtClean="0"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749B4-D82F-46F7-8B23-1CDFA387E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8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71F5E7C-B05A-4D80-AEA7-61DD7C4430A9}"/>
              </a:ext>
            </a:extLst>
          </p:cNvPr>
          <p:cNvSpPr txBox="1"/>
          <p:nvPr/>
        </p:nvSpPr>
        <p:spPr>
          <a:xfrm>
            <a:off x="0" y="95558"/>
            <a:ext cx="6883400" cy="89562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rgbClr val="1C8845"/>
                </a:solidFill>
                <a:effectLst/>
                <a:latin typeface="Lato" panose="020B0604020202020204" pitchFamily="34" charset="0"/>
              </a:rPr>
              <a:t>Welcome to First Grade!!</a:t>
            </a:r>
          </a:p>
          <a:p>
            <a:pPr algn="ctr"/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/>
            <a:r>
              <a:rPr lang="en-US" sz="1800" b="1" i="0" dirty="0">
                <a:solidFill>
                  <a:srgbClr val="1C8845"/>
                </a:solidFill>
                <a:effectLst/>
                <a:latin typeface="Lato" panose="020B0604020202020204" pitchFamily="34" charset="0"/>
              </a:rPr>
              <a:t>We are so excited to begin our school year together! First grade is a lot of fun with many new things to learn. Below is a list of supplies that we would like for you to have in the classroom.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/>
            <a:r>
              <a:rPr lang="en-US" sz="1800" b="1" i="0" dirty="0">
                <a:solidFill>
                  <a:srgbClr val="1C8845"/>
                </a:solidFill>
                <a:effectLst/>
                <a:latin typeface="Lato" panose="020B0604020202020204" pitchFamily="34" charset="0"/>
              </a:rPr>
              <a:t> 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/>
            <a:r>
              <a:rPr lang="en-US" sz="1800" b="1" i="0" dirty="0">
                <a:solidFill>
                  <a:srgbClr val="1C8845"/>
                </a:solidFill>
                <a:effectLst/>
                <a:latin typeface="Lato" panose="020B0604020202020204" pitchFamily="34" charset="0"/>
              </a:rPr>
              <a:t>Student Items: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5077"/>
                </a:solidFill>
                <a:effectLst/>
                <a:latin typeface="Lato" panose="020B0604020202020204" pitchFamily="34" charset="0"/>
              </a:rPr>
              <a:t>Backpack (</a:t>
            </a:r>
            <a:r>
              <a:rPr lang="en-US" b="0" i="0" u="sng" dirty="0">
                <a:solidFill>
                  <a:srgbClr val="005077"/>
                </a:solidFill>
                <a:effectLst/>
                <a:latin typeface="Lato" panose="020B0604020202020204" pitchFamily="34" charset="0"/>
              </a:rPr>
              <a:t>No rolling backpacks</a:t>
            </a:r>
            <a:r>
              <a:rPr lang="en-US" b="0" i="0" dirty="0">
                <a:solidFill>
                  <a:srgbClr val="005077"/>
                </a:solidFill>
                <a:effectLst/>
                <a:latin typeface="Lato" panose="020B0604020202020204" pitchFamily="34" charset="0"/>
              </a:rPr>
              <a:t>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5077"/>
                </a:solidFill>
                <a:effectLst/>
                <a:latin typeface="Lato" panose="020B0604020202020204" pitchFamily="34" charset="0"/>
              </a:rPr>
              <a:t>8x5 inch pencil box (please </a:t>
            </a:r>
            <a:r>
              <a:rPr lang="en-US" b="1" i="0" dirty="0">
                <a:solidFill>
                  <a:srgbClr val="005077"/>
                </a:solidFill>
                <a:effectLst/>
                <a:latin typeface="Lato" panose="020B0604020202020204" pitchFamily="34" charset="0"/>
              </a:rPr>
              <a:t>no larger</a:t>
            </a:r>
            <a:r>
              <a:rPr lang="en-US" b="0" i="0" dirty="0">
                <a:solidFill>
                  <a:srgbClr val="005077"/>
                </a:solidFill>
                <a:effectLst/>
                <a:latin typeface="Lato" panose="020B0604020202020204" pitchFamily="34" charset="0"/>
              </a:rPr>
              <a:t> and </a:t>
            </a:r>
            <a:r>
              <a:rPr lang="en-US" b="1" i="0" dirty="0">
                <a:solidFill>
                  <a:srgbClr val="005077"/>
                </a:solidFill>
                <a:effectLst/>
                <a:latin typeface="Lato" panose="020B0604020202020204" pitchFamily="34" charset="0"/>
              </a:rPr>
              <a:t>no zipper pouches</a:t>
            </a:r>
            <a:r>
              <a:rPr lang="en-US" b="0" i="0" dirty="0">
                <a:solidFill>
                  <a:srgbClr val="005077"/>
                </a:solidFill>
                <a:effectLst/>
                <a:latin typeface="Lato" panose="020B0604020202020204" pitchFamily="34" charset="0"/>
              </a:rPr>
              <a:t>.</a:t>
            </a:r>
            <a:r>
              <a:rPr lang="en-US" b="0" i="0" u="sng" dirty="0">
                <a:solidFill>
                  <a:srgbClr val="005077"/>
                </a:solidFill>
                <a:effectLst/>
                <a:latin typeface="Lato" panose="020B0604020202020204" pitchFamily="34" charset="0"/>
              </a:rPr>
              <a:t>)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24</a:t>
            </a: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 count crayons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2 thin dry erase markers (</a:t>
            </a:r>
            <a:r>
              <a:rPr lang="en-US" b="1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black </a:t>
            </a: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or </a:t>
            </a:r>
            <a:r>
              <a:rPr lang="en-US" b="1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blue</a:t>
            </a: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)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2 </a:t>
            </a:r>
            <a:r>
              <a:rPr lang="en-US" b="1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Elmer’s</a:t>
            </a: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 glue sticks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3 sharpened pencils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kid scissors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Water bottle (spill-proof lid)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1 </a:t>
            </a:r>
            <a:r>
              <a:rPr lang="en-US" b="1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Composition</a:t>
            </a: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 book (no spiral notebooks)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Headphones in a </a:t>
            </a:r>
            <a:r>
              <a:rPr lang="en-US" b="1" i="0" u="sng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labeled Ziploc bag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005077"/>
                </a:solidFill>
                <a:effectLst/>
                <a:latin typeface="Lato" panose="020B0604020202020204" pitchFamily="34" charset="0"/>
              </a:rPr>
              <a:t> </a:t>
            </a:r>
          </a:p>
          <a:p>
            <a:pPr algn="l"/>
            <a:r>
              <a:rPr lang="en-US" sz="1800" b="1" i="0" dirty="0">
                <a:solidFill>
                  <a:srgbClr val="1C8845"/>
                </a:solidFill>
                <a:effectLst/>
                <a:latin typeface="Lato" panose="020B0604020202020204" pitchFamily="34" charset="0"/>
              </a:rPr>
              <a:t>Donations of the following items are always welcome and appreciated!</a:t>
            </a:r>
            <a:r>
              <a:rPr lang="en-US" b="1" i="0" dirty="0">
                <a:solidFill>
                  <a:srgbClr val="005077"/>
                </a:solidFill>
                <a:effectLst/>
                <a:latin typeface="Lato" panose="020B0604020202020204" pitchFamily="34" charset="0"/>
              </a:rPr>
              <a:t> 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Boxes of tissue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Hand sanitizer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White &amp; colored copy paper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Elmer’s </a:t>
            </a: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Glue sticks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Thin dry erase markers (</a:t>
            </a:r>
            <a:r>
              <a:rPr lang="en-US" b="1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black or blue</a:t>
            </a: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)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Lato" panose="020B0604020202020204" pitchFamily="34" charset="0"/>
              </a:rPr>
              <a:t>Cleaning wipes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Lato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/>
            <a:r>
              <a:rPr lang="en-US" sz="2400" b="1" i="0" dirty="0">
                <a:solidFill>
                  <a:srgbClr val="191970"/>
                </a:solidFill>
                <a:effectLst/>
                <a:latin typeface="Lato" panose="020B0604020202020204" pitchFamily="34" charset="0"/>
              </a:rPr>
              <a:t>We can’t wait to see you!!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  <a:p>
            <a:pPr algn="l"/>
            <a:r>
              <a:rPr lang="en-US" sz="2400" b="1" i="0" dirty="0">
                <a:solidFill>
                  <a:srgbClr val="191970"/>
                </a:solidFill>
                <a:effectLst/>
                <a:latin typeface="Lato" panose="020B0604020202020204" pitchFamily="34" charset="0"/>
              </a:rPr>
              <a:t>   The First Grade Team</a:t>
            </a:r>
            <a:endParaRPr lang="en-US" b="0" i="0" dirty="0">
              <a:solidFill>
                <a:srgbClr val="005077"/>
              </a:solidFill>
              <a:effectLst/>
              <a:latin typeface="Lat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765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163</Words>
  <Application>Microsoft Office PowerPoint</Application>
  <PresentationFormat>Letter Paper (8.5x11 in)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>Chino Valley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Whippo, Karen</dc:creator>
  <cp:lastModifiedBy>Whippo, Karen</cp:lastModifiedBy>
  <cp:revision>1</cp:revision>
  <dcterms:created xsi:type="dcterms:W3CDTF">2022-07-24T16:44:13Z</dcterms:created>
  <dcterms:modified xsi:type="dcterms:W3CDTF">2022-07-24T16:47:03Z</dcterms:modified>
</cp:coreProperties>
</file>